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5" r:id="rId2"/>
  </p:sldMasterIdLst>
  <p:notesMasterIdLst>
    <p:notesMasterId r:id="rId41"/>
  </p:notesMasterIdLst>
  <p:sldIdLst>
    <p:sldId id="256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3" r:id="rId11"/>
    <p:sldId id="268" r:id="rId12"/>
    <p:sldId id="267" r:id="rId13"/>
    <p:sldId id="287" r:id="rId14"/>
    <p:sldId id="289" r:id="rId15"/>
    <p:sldId id="269" r:id="rId16"/>
    <p:sldId id="260" r:id="rId17"/>
    <p:sldId id="270" r:id="rId18"/>
    <p:sldId id="286" r:id="rId19"/>
    <p:sldId id="271" r:id="rId20"/>
    <p:sldId id="272" r:id="rId21"/>
    <p:sldId id="273" r:id="rId22"/>
    <p:sldId id="291" r:id="rId23"/>
    <p:sldId id="274" r:id="rId24"/>
    <p:sldId id="290" r:id="rId25"/>
    <p:sldId id="275" r:id="rId26"/>
    <p:sldId id="276" r:id="rId27"/>
    <p:sldId id="277" r:id="rId28"/>
    <p:sldId id="278" r:id="rId29"/>
    <p:sldId id="279" r:id="rId30"/>
    <p:sldId id="280" r:id="rId31"/>
    <p:sldId id="283" r:id="rId32"/>
    <p:sldId id="293" r:id="rId33"/>
    <p:sldId id="296" r:id="rId34"/>
    <p:sldId id="294" r:id="rId35"/>
    <p:sldId id="281" r:id="rId36"/>
    <p:sldId id="282" r:id="rId37"/>
    <p:sldId id="295" r:id="rId38"/>
    <p:sldId id="292" r:id="rId39"/>
    <p:sldId id="284" r:id="rId40"/>
  </p:sldIdLst>
  <p:sldSz cx="9144000" cy="5143500" type="screen16x9"/>
  <p:notesSz cx="6858000" cy="9144000"/>
  <p:embeddedFontLst>
    <p:embeddedFont>
      <p:font typeface="Inter" panose="02000503000000020004" pitchFamily="2" charset="0"/>
      <p:regular r:id="rId42"/>
      <p:bold r:id="rId43"/>
    </p:embeddedFont>
    <p:embeddedFont>
      <p:font typeface="Inter Light" panose="02000503000000020004" pitchFamily="2" charset="0"/>
      <p:regular r:id="rId44"/>
      <p:bold r:id="rId45"/>
    </p:embeddedFont>
    <p:embeddedFont>
      <p:font typeface="Inter Medium" panose="02000503000000020004" pitchFamily="2" charset="0"/>
      <p:regular r:id="rId46"/>
      <p:bold r:id="rId47"/>
    </p:embeddedFont>
    <p:embeddedFont>
      <p:font typeface="Libre Baskerville" panose="02000000000000000000" pitchFamily="2" charset="0"/>
      <p:regular r:id="rId48"/>
      <p:bold r:id="rId49"/>
      <p: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Black" panose="020F0502020204030204" pitchFamily="34" charset="0"/>
      <p:bold r:id="rId55"/>
      <p:italic r:id="rId56"/>
      <p:boldItalic r:id="rId57"/>
    </p:embeddedFont>
    <p:embeddedFont>
      <p:font typeface="Roboto Light" panose="020F0302020204030204" pitchFamily="34" charset="0"/>
      <p:regular r:id="rId58"/>
      <p:italic r:id="rId59"/>
    </p:embeddedFont>
    <p:embeddedFont>
      <p:font typeface="Roboto Mono" pitchFamily="49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n Bodkin" initials="" lastIdx="1" clrIdx="0"/>
  <p:cmAuthor id="1" name="David Mueller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29"/>
    <p:restoredTop sz="92578"/>
  </p:normalViewPr>
  <p:slideViewPr>
    <p:cSldViewPr snapToGrid="0">
      <p:cViewPr varScale="1">
        <p:scale>
          <a:sx n="159" d="100"/>
          <a:sy n="159" d="100"/>
        </p:scale>
        <p:origin x="680" y="184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29a2f9e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229a2f9e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F141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496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BERT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6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BERT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873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038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513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0622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Flash Attention is </a:t>
            </a:r>
            <a:r>
              <a:rPr lang="en-CA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an efficient and precise Transformer model acceleration technique proposed in 2022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. By perceiving memory read and write operations, </a:t>
            </a:r>
            <a:r>
              <a:rPr lang="en-CA" b="0" i="0" u="none" strike="noStrike" dirty="0" err="1">
                <a:solidFill>
                  <a:srgbClr val="202124"/>
                </a:solidFill>
                <a:effectLst/>
                <a:latin typeface="Google Sans"/>
              </a:rPr>
              <a:t>FlashAttention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 achieves a running speed 2–4 times faster than the standard Attention implemented in </a:t>
            </a:r>
            <a:r>
              <a:rPr lang="en-CA" b="0" i="0" u="none" strike="noStrike" dirty="0" err="1">
                <a:solidFill>
                  <a:srgbClr val="202124"/>
                </a:solidFill>
                <a:effectLst/>
                <a:latin typeface="Google Sans"/>
              </a:rPr>
              <a:t>PyTorch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, requiring only 5%-20% of the memory. AFAIK it is an EXACT acceleration technique – there is no compression or approximation being done.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Quantization is </a:t>
            </a:r>
            <a:r>
              <a:rPr lang="en-CA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 model compression technique that converts the weights and activations within an LLM from a high-precision data representation to a lower-precision data representation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, i.e., from a data type that can hold more information to one that holds less.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Parameter-Efficient Fine-Tuning (PEFT) methods enable efficient adaptation of large pretrained models to various downstream applications by only fine-tuning a small number of (extra) model parameters instead of all the model's parameters. This significantly decreases the computational and storage costs.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b="0" i="0" u="none" strike="noStrike" dirty="0" err="1">
                <a:solidFill>
                  <a:srgbClr val="202124"/>
                </a:solidFill>
                <a:effectLst/>
                <a:latin typeface="Google Sans"/>
              </a:rPr>
              <a:t>LoRA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 (Low-Rank Adaptation of Large Language Models) is </a:t>
            </a:r>
            <a:r>
              <a:rPr lang="en-CA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 popular and lightweight training technique that significantly reduces the number of trainable parameters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. It works by inserting a smaller number of new weights into the model and only these are trained.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352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608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440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533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462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161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056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178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848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480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94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1257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4193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36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775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359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45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524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893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351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67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6525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38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6748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38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8984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72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16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783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21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/>
        </p:nvSpPr>
        <p:spPr>
          <a:xfrm>
            <a:off x="8739900" y="4788858"/>
            <a:ext cx="28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</a:rPr>
              <a:t>‹#›</a:t>
            </a:fld>
            <a:endParaRPr sz="1100">
              <a:solidFill>
                <a:schemeClr val="lt1"/>
              </a:solidFill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 amt="5000"/>
          </a:blip>
          <a:srcRect l="511" t="69657" r="27390" b="-10911"/>
          <a:stretch/>
        </p:blipFill>
        <p:spPr>
          <a:xfrm>
            <a:off x="4114800" y="0"/>
            <a:ext cx="5029200" cy="27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5000"/>
          </a:blip>
          <a:srcRect l="18968" t="-40125" r="659" b="66215"/>
          <a:stretch/>
        </p:blipFill>
        <p:spPr>
          <a:xfrm>
            <a:off x="40550" y="120575"/>
            <a:ext cx="5606425" cy="49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AND_BOD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 amt="25000"/>
          </a:blip>
          <a:srcRect l="5199" r="4056" b="21445"/>
          <a:stretch/>
        </p:blipFill>
        <p:spPr>
          <a:xfrm>
            <a:off x="0" y="22479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6873145" y="4878500"/>
            <a:ext cx="1790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©2022 Chain ML- Confidential</a:t>
            </a:r>
            <a:endParaRPr sz="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8739900" y="4788858"/>
            <a:ext cx="28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60" name="Google Shape;60;p14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/>
        </p:nvSpPr>
        <p:spPr>
          <a:xfrm>
            <a:off x="6801971" y="4860468"/>
            <a:ext cx="1790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©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Chain ML- confidential</a:t>
            </a:r>
            <a:endParaRPr sz="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33"/>
          <p:cNvSpPr/>
          <p:nvPr/>
        </p:nvSpPr>
        <p:spPr>
          <a:xfrm>
            <a:off x="0" y="0"/>
            <a:ext cx="9144000" cy="1038300"/>
          </a:xfrm>
          <a:prstGeom prst="rect">
            <a:avLst/>
          </a:prstGeom>
          <a:solidFill>
            <a:srgbClr val="0000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9563" y="4848875"/>
            <a:ext cx="704874" cy="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282458" y="401475"/>
            <a:ext cx="50280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B39EC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nvas">
  <p:cSld name="SECTION_HEADER_4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/ Half">
  <p:cSld name="SECTION_HEADER_4_1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/>
          <p:nvPr/>
        </p:nvSpPr>
        <p:spPr>
          <a:xfrm>
            <a:off x="4604075" y="0"/>
            <a:ext cx="4539600" cy="51435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9563" y="4848875"/>
            <a:ext cx="704874" cy="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5"/>
          <p:cNvSpPr txBox="1"/>
          <p:nvPr/>
        </p:nvSpPr>
        <p:spPr>
          <a:xfrm>
            <a:off x="6801971" y="4860468"/>
            <a:ext cx="1790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©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Chain ML- confidential</a:t>
            </a:r>
            <a:endParaRPr sz="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7" name="Google Shape;187;p35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Darker)">
  <p:cSld name="SECTION_HEADER_3">
    <p:bg>
      <p:bgPr>
        <a:gradFill>
          <a:gsLst>
            <a:gs pos="0">
              <a:srgbClr val="262445"/>
            </a:gs>
            <a:gs pos="100000">
              <a:srgbClr val="46247E"/>
            </a:gs>
          </a:gsLst>
          <a:lin ang="2700006" scaled="0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/>
          <p:nvPr/>
        </p:nvSpPr>
        <p:spPr>
          <a:xfrm>
            <a:off x="0" y="0"/>
            <a:ext cx="9144000" cy="1038300"/>
          </a:xfrm>
          <a:prstGeom prst="rect">
            <a:avLst/>
          </a:prstGeom>
          <a:solidFill>
            <a:srgbClr val="0000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9563" y="4848875"/>
            <a:ext cx="704874" cy="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282458" y="401475"/>
            <a:ext cx="50280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B39EC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6"/>
          <p:cNvSpPr txBox="1"/>
          <p:nvPr/>
        </p:nvSpPr>
        <p:spPr>
          <a:xfrm>
            <a:off x="6801971" y="4860468"/>
            <a:ext cx="1790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©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Chain ML- confidential</a:t>
            </a:r>
            <a:endParaRPr sz="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nvas (Darker)">
  <p:cSld name="SECTION_HEADER_3_1">
    <p:bg>
      <p:bgPr>
        <a:gradFill>
          <a:gsLst>
            <a:gs pos="0">
              <a:srgbClr val="262445"/>
            </a:gs>
            <a:gs pos="100000">
              <a:srgbClr val="46247E"/>
            </a:gs>
          </a:gsLst>
          <a:lin ang="2700006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_HEADER_2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8"/>
          <p:cNvPicPr preferRelativeResize="0"/>
          <p:nvPr/>
        </p:nvPicPr>
        <p:blipFill rotWithShape="1">
          <a:blip r:embed="rId2">
            <a:alphaModFix amt="25000"/>
          </a:blip>
          <a:srcRect l="5199" r="4056" b="21445"/>
          <a:stretch/>
        </p:blipFill>
        <p:spPr>
          <a:xfrm>
            <a:off x="0" y="22479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/>
          <p:nvPr/>
        </p:nvSpPr>
        <p:spPr>
          <a:xfrm>
            <a:off x="0" y="1778250"/>
            <a:ext cx="9144000" cy="1587000"/>
          </a:xfrm>
          <a:prstGeom prst="rect">
            <a:avLst/>
          </a:prstGeom>
          <a:solidFill>
            <a:srgbClr val="0000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title"/>
          </p:nvPr>
        </p:nvSpPr>
        <p:spPr>
          <a:xfrm>
            <a:off x="348150" y="2343900"/>
            <a:ext cx="84681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Quote">
  <p:cSld name="SECTION_HEADER_2_1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/>
          <p:cNvPicPr preferRelativeResize="0"/>
          <p:nvPr/>
        </p:nvPicPr>
        <p:blipFill rotWithShape="1">
          <a:blip r:embed="rId2">
            <a:alphaModFix amt="25000"/>
          </a:blip>
          <a:srcRect l="5199" r="4056" b="21445"/>
          <a:stretch/>
        </p:blipFill>
        <p:spPr>
          <a:xfrm>
            <a:off x="0" y="22479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/>
          <p:nvPr/>
        </p:nvSpPr>
        <p:spPr>
          <a:xfrm>
            <a:off x="0" y="874900"/>
            <a:ext cx="9144000" cy="3594900"/>
          </a:xfrm>
          <a:prstGeom prst="rect">
            <a:avLst/>
          </a:prstGeom>
          <a:solidFill>
            <a:srgbClr val="0000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1304850" y="1176750"/>
            <a:ext cx="65004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Baskerville"/>
              <a:buNone/>
              <a:defRPr sz="3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1"/>
          </p:nvPr>
        </p:nvSpPr>
        <p:spPr>
          <a:xfrm>
            <a:off x="1300950" y="3789076"/>
            <a:ext cx="6300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bre Baskerville"/>
              <a:buNone/>
              <a:defRPr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Grey)">
  <p:cSld name="SECTION_HEADER_1">
    <p:bg>
      <p:bgPr>
        <a:gradFill>
          <a:gsLst>
            <a:gs pos="0">
              <a:srgbClr val="11092A"/>
            </a:gs>
            <a:gs pos="100000">
              <a:srgbClr val="666666"/>
            </a:gs>
          </a:gsLst>
          <a:lin ang="2698631" scaled="0"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/>
          <p:nvPr/>
        </p:nvSpPr>
        <p:spPr>
          <a:xfrm>
            <a:off x="0" y="0"/>
            <a:ext cx="9144000" cy="1038300"/>
          </a:xfrm>
          <a:prstGeom prst="rect">
            <a:avLst/>
          </a:prstGeom>
          <a:solidFill>
            <a:srgbClr val="0000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9563" y="4848875"/>
            <a:ext cx="704874" cy="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0"/>
          <p:cNvSpPr txBox="1">
            <a:spLocks noGrp="1"/>
          </p:cNvSpPr>
          <p:nvPr>
            <p:ph type="title"/>
          </p:nvPr>
        </p:nvSpPr>
        <p:spPr>
          <a:xfrm>
            <a:off x="282458" y="401475"/>
            <a:ext cx="50280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0"/>
          <p:cNvSpPr txBox="1"/>
          <p:nvPr/>
        </p:nvSpPr>
        <p:spPr>
          <a:xfrm>
            <a:off x="6801971" y="4860468"/>
            <a:ext cx="1790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©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Chain ML- confidential</a:t>
            </a:r>
            <a:endParaRPr sz="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nvas (Grey)">
  <p:cSld name="SECTION_HEADER_1_1">
    <p:bg>
      <p:bgPr>
        <a:gradFill>
          <a:gsLst>
            <a:gs pos="0">
              <a:srgbClr val="11092A"/>
            </a:gs>
            <a:gs pos="100000">
              <a:srgbClr val="666666"/>
            </a:gs>
          </a:gsLst>
          <a:lin ang="2698631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9563" y="4848875"/>
            <a:ext cx="704874" cy="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1"/>
          <p:cNvSpPr txBox="1"/>
          <p:nvPr/>
        </p:nvSpPr>
        <p:spPr>
          <a:xfrm>
            <a:off x="6801971" y="4860468"/>
            <a:ext cx="1790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©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Chain ML- confidential</a:t>
            </a:r>
            <a:endParaRPr sz="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4" name="Google Shape;214;p41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Old)">
  <p:cSld name="TITLE_AND_BOD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6873145" y="4878500"/>
            <a:ext cx="1790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©2022 Chain ML- Confidential</a:t>
            </a:r>
            <a:endParaRPr sz="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7" name="Google Shape;217;p42"/>
          <p:cNvSpPr txBox="1"/>
          <p:nvPr/>
        </p:nvSpPr>
        <p:spPr>
          <a:xfrm>
            <a:off x="8739900" y="4788858"/>
            <a:ext cx="28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pic>
        <p:nvPicPr>
          <p:cNvPr id="218" name="Google Shape;218;p42"/>
          <p:cNvPicPr preferRelativeResize="0"/>
          <p:nvPr/>
        </p:nvPicPr>
        <p:blipFill rotWithShape="1">
          <a:blip r:embed="rId3">
            <a:alphaModFix amt="20000"/>
          </a:blip>
          <a:srcRect l="-5886" t="11702" r="27399" b="9810"/>
          <a:stretch/>
        </p:blipFill>
        <p:spPr>
          <a:xfrm>
            <a:off x="5167474" y="0"/>
            <a:ext cx="3976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2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42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2"/>
          <p:cNvSpPr/>
          <p:nvPr/>
        </p:nvSpPr>
        <p:spPr>
          <a:xfrm>
            <a:off x="0" y="3000375"/>
            <a:ext cx="9144000" cy="16959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42"/>
          <p:cNvSpPr/>
          <p:nvPr/>
        </p:nvSpPr>
        <p:spPr>
          <a:xfrm>
            <a:off x="0" y="4661400"/>
            <a:ext cx="9144000" cy="4821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739" y="4816338"/>
            <a:ext cx="558981" cy="1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2"/>
          <p:cNvSpPr txBox="1"/>
          <p:nvPr/>
        </p:nvSpPr>
        <p:spPr>
          <a:xfrm>
            <a:off x="2706957" y="4696121"/>
            <a:ext cx="298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7500"/>
              <a:buFont typeface="Roboto Black"/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 first cross-chain AI/ML protocol. Powered by</a:t>
            </a:r>
            <a:endParaRPr sz="8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5" name="Google Shape;22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25" y="502200"/>
            <a:ext cx="1302699" cy="2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303843" y="3222433"/>
            <a:ext cx="3978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 Mono"/>
              <a:buNone/>
              <a:defRPr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1"/>
          </p:nvPr>
        </p:nvSpPr>
        <p:spPr>
          <a:xfrm>
            <a:off x="303843" y="3560318"/>
            <a:ext cx="264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subTitle" idx="2"/>
          </p:nvPr>
        </p:nvSpPr>
        <p:spPr>
          <a:xfrm>
            <a:off x="303843" y="3740182"/>
            <a:ext cx="24318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oboto Mono"/>
              <a:buNone/>
              <a:defRPr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AND_BOD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3"/>
          <p:cNvPicPr preferRelativeResize="0"/>
          <p:nvPr/>
        </p:nvPicPr>
        <p:blipFill rotWithShape="1">
          <a:blip r:embed="rId3">
            <a:alphaModFix amt="25000"/>
          </a:blip>
          <a:srcRect l="5199" r="4056" b="21445"/>
          <a:stretch/>
        </p:blipFill>
        <p:spPr>
          <a:xfrm>
            <a:off x="0" y="22479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3"/>
          <p:cNvSpPr txBox="1"/>
          <p:nvPr/>
        </p:nvSpPr>
        <p:spPr>
          <a:xfrm>
            <a:off x="6873145" y="4878500"/>
            <a:ext cx="1790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©2022 Chain ML- Confidential</a:t>
            </a:r>
            <a:endParaRPr sz="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2" name="Google Shape;232;p43"/>
          <p:cNvSpPr txBox="1"/>
          <p:nvPr/>
        </p:nvSpPr>
        <p:spPr>
          <a:xfrm>
            <a:off x="8739900" y="4788858"/>
            <a:ext cx="28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233" name="Google Shape;233;p43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43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/>
          <p:nvPr/>
        </p:nvSpPr>
        <p:spPr>
          <a:xfrm>
            <a:off x="0" y="3000375"/>
            <a:ext cx="9144000" cy="16959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3"/>
          <p:cNvSpPr/>
          <p:nvPr/>
        </p:nvSpPr>
        <p:spPr>
          <a:xfrm>
            <a:off x="0" y="4661400"/>
            <a:ext cx="9144000" cy="4821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739" y="4816338"/>
            <a:ext cx="558981" cy="1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3"/>
          <p:cNvSpPr txBox="1"/>
          <p:nvPr/>
        </p:nvSpPr>
        <p:spPr>
          <a:xfrm>
            <a:off x="2706957" y="4696121"/>
            <a:ext cx="298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7500"/>
              <a:buFont typeface="Roboto Black"/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 first cross-chain AI/ML protocol. Powered by</a:t>
            </a:r>
            <a:endParaRPr sz="8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25" y="502200"/>
            <a:ext cx="1302699" cy="2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303843" y="3222433"/>
            <a:ext cx="3978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 Mono"/>
              <a:buNone/>
              <a:defRPr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subTitle" idx="1"/>
          </p:nvPr>
        </p:nvSpPr>
        <p:spPr>
          <a:xfrm>
            <a:off x="303843" y="3560318"/>
            <a:ext cx="264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subTitle" idx="2"/>
          </p:nvPr>
        </p:nvSpPr>
        <p:spPr>
          <a:xfrm>
            <a:off x="303843" y="3740182"/>
            <a:ext cx="24318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oboto Mono"/>
              <a:buNone/>
              <a:defRPr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imple, No Logo)">
  <p:cSld name="TITLE_AND_BODY_3_1_1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4"/>
          <p:cNvPicPr preferRelativeResize="0"/>
          <p:nvPr/>
        </p:nvPicPr>
        <p:blipFill rotWithShape="1">
          <a:blip r:embed="rId2">
            <a:alphaModFix amt="25000"/>
          </a:blip>
          <a:srcRect l="5199" r="4056" b="21445"/>
          <a:stretch/>
        </p:blipFill>
        <p:spPr>
          <a:xfrm>
            <a:off x="0" y="22223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4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44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4"/>
          <p:cNvSpPr/>
          <p:nvPr/>
        </p:nvSpPr>
        <p:spPr>
          <a:xfrm>
            <a:off x="0" y="2226165"/>
            <a:ext cx="9144000" cy="20940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348150" y="2743814"/>
            <a:ext cx="8468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44"/>
          <p:cNvSpPr txBox="1">
            <a:spLocks noGrp="1"/>
          </p:cNvSpPr>
          <p:nvPr>
            <p:ph type="subTitle" idx="1"/>
          </p:nvPr>
        </p:nvSpPr>
        <p:spPr>
          <a:xfrm>
            <a:off x="348150" y="3485989"/>
            <a:ext cx="56778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 Mono"/>
              <a:buNone/>
              <a:defRPr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imple)">
  <p:cSld name="TITLE_AND_BODY_3_1_1_1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/>
          <p:cNvPicPr preferRelativeResize="0"/>
          <p:nvPr/>
        </p:nvPicPr>
        <p:blipFill rotWithShape="1">
          <a:blip r:embed="rId2">
            <a:alphaModFix amt="25000"/>
          </a:blip>
          <a:srcRect l="5199" r="4056" b="21445"/>
          <a:stretch/>
        </p:blipFill>
        <p:spPr>
          <a:xfrm>
            <a:off x="0" y="22223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45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5"/>
          <p:cNvSpPr/>
          <p:nvPr/>
        </p:nvSpPr>
        <p:spPr>
          <a:xfrm>
            <a:off x="0" y="2226165"/>
            <a:ext cx="9144000" cy="20940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title"/>
          </p:nvPr>
        </p:nvSpPr>
        <p:spPr>
          <a:xfrm>
            <a:off x="348150" y="2743814"/>
            <a:ext cx="8468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6" name="Google Shape;256;p45"/>
          <p:cNvSpPr txBox="1">
            <a:spLocks noGrp="1"/>
          </p:cNvSpPr>
          <p:nvPr>
            <p:ph type="subTitle" idx="1"/>
          </p:nvPr>
        </p:nvSpPr>
        <p:spPr>
          <a:xfrm>
            <a:off x="348150" y="3485989"/>
            <a:ext cx="56778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 Mono"/>
              <a:buNone/>
              <a:defRPr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25" y="502200"/>
            <a:ext cx="1302699" cy="2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7"/>
          <p:cNvPicPr preferRelativeResize="0"/>
          <p:nvPr/>
        </p:nvPicPr>
        <p:blipFill rotWithShape="1">
          <a:blip r:embed="rId3">
            <a:alphaModFix amt="20000"/>
          </a:blip>
          <a:srcRect l="-5886" t="11702" r="27399" b="9810"/>
          <a:stretch/>
        </p:blipFill>
        <p:spPr>
          <a:xfrm>
            <a:off x="5167474" y="0"/>
            <a:ext cx="3976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7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7"/>
          <p:cNvSpPr txBox="1"/>
          <p:nvPr/>
        </p:nvSpPr>
        <p:spPr>
          <a:xfrm>
            <a:off x="6873145" y="4878500"/>
            <a:ext cx="1790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©2023 Chain ML- Confidential</a:t>
            </a:r>
            <a:endParaRPr sz="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8739900" y="4788858"/>
            <a:ext cx="28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pic>
        <p:nvPicPr>
          <p:cNvPr id="267" name="Google Shape;267;p47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2698631" scaled="0"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700006" scaled="0"/>
        </a:gra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9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 rotWithShape="1">
          <a:blip r:embed="rId4">
            <a:alphaModFix amt="25000"/>
          </a:blip>
          <a:srcRect l="5199" r="4056" b="21445"/>
          <a:stretch/>
        </p:blipFill>
        <p:spPr>
          <a:xfrm>
            <a:off x="0" y="22479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9"/>
          <p:cNvSpPr/>
          <p:nvPr/>
        </p:nvSpPr>
        <p:spPr>
          <a:xfrm>
            <a:off x="150" y="1524000"/>
            <a:ext cx="9144000" cy="22860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9"/>
          <p:cNvSpPr txBox="1"/>
          <p:nvPr/>
        </p:nvSpPr>
        <p:spPr>
          <a:xfrm>
            <a:off x="3354794" y="3456046"/>
            <a:ext cx="2434412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 dirty="0">
                <a:solidFill>
                  <a:srgbClr val="C29DFF"/>
                </a:solidFill>
                <a:latin typeface="Inter Light"/>
                <a:ea typeface="Inter Light"/>
                <a:cs typeface="Inter Light"/>
                <a:sym typeface="Inter Light"/>
              </a:rPr>
              <a:t>March 14, 2024</a:t>
            </a:r>
          </a:p>
        </p:txBody>
      </p:sp>
      <p:sp>
        <p:nvSpPr>
          <p:cNvPr id="2" name="Google Shape;279;p49">
            <a:extLst>
              <a:ext uri="{FF2B5EF4-FFF2-40B4-BE49-F238E27FC236}">
                <a16:creationId xmlns:a16="http://schemas.microsoft.com/office/drawing/2014/main" id="{03006F86-5F36-D8E1-9DC0-877CE86FBABF}"/>
              </a:ext>
            </a:extLst>
          </p:cNvPr>
          <p:cNvSpPr txBox="1"/>
          <p:nvPr/>
        </p:nvSpPr>
        <p:spPr>
          <a:xfrm>
            <a:off x="1684681" y="1578189"/>
            <a:ext cx="57746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LLMs and Agents</a:t>
            </a:r>
          </a:p>
        </p:txBody>
      </p:sp>
      <p:sp>
        <p:nvSpPr>
          <p:cNvPr id="4" name="Google Shape;279;p49">
            <a:extLst>
              <a:ext uri="{FF2B5EF4-FFF2-40B4-BE49-F238E27FC236}">
                <a16:creationId xmlns:a16="http://schemas.microsoft.com/office/drawing/2014/main" id="{26CE6B26-344A-4A72-BE7E-60165AC32A44}"/>
              </a:ext>
            </a:extLst>
          </p:cNvPr>
          <p:cNvSpPr txBox="1"/>
          <p:nvPr/>
        </p:nvSpPr>
        <p:spPr>
          <a:xfrm>
            <a:off x="2176850" y="2247125"/>
            <a:ext cx="477341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 dirty="0">
                <a:solidFill>
                  <a:srgbClr val="C29DFF"/>
                </a:solidFill>
                <a:latin typeface="Inter Light"/>
                <a:ea typeface="Inter Light"/>
                <a:cs typeface="Inter Light"/>
                <a:sym typeface="Inter Light"/>
              </a:rPr>
              <a:t>Ethan Jackson, PhD ’19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700" dirty="0">
              <a:solidFill>
                <a:srgbClr val="C29DFF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C29DFF"/>
                </a:solidFill>
                <a:latin typeface="Inter Light"/>
                <a:ea typeface="Inter Light"/>
                <a:cs typeface="Inter Light"/>
                <a:sym typeface="Inter Light"/>
              </a:rPr>
              <a:t>Co-Founder @ </a:t>
            </a:r>
            <a:r>
              <a:rPr lang="en-CA" dirty="0" err="1">
                <a:solidFill>
                  <a:srgbClr val="C29DFF"/>
                </a:solidFill>
                <a:latin typeface="Inter Light"/>
                <a:ea typeface="Inter Light"/>
                <a:cs typeface="Inter Light"/>
                <a:sym typeface="Inter Light"/>
              </a:rPr>
              <a:t>ChainML</a:t>
            </a:r>
            <a:endParaRPr lang="en-CA" dirty="0">
              <a:solidFill>
                <a:srgbClr val="C29DFF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C29DFF"/>
                </a:solidFill>
                <a:latin typeface="Inter Light"/>
                <a:ea typeface="Inter Light"/>
                <a:cs typeface="Inter Light"/>
                <a:sym typeface="Inter Light"/>
              </a:rPr>
              <a:t>Research Scientist @ U of T Social AI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Transformer Architecture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785211-31F4-00DD-A14D-205A86EA322D}"/>
              </a:ext>
            </a:extLst>
          </p:cNvPr>
          <p:cNvSpPr txBox="1"/>
          <p:nvPr/>
        </p:nvSpPr>
        <p:spPr>
          <a:xfrm>
            <a:off x="4790301" y="1796574"/>
            <a:ext cx="4208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Encoder-decoder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Encoder-only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Decoder-only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6D6ED1-31C5-1D93-043E-B7258A769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0" y="899876"/>
            <a:ext cx="2873838" cy="405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4F4A5C-DFE8-0A84-4838-8A5F357E4F3E}"/>
              </a:ext>
            </a:extLst>
          </p:cNvPr>
          <p:cNvSpPr/>
          <p:nvPr/>
        </p:nvSpPr>
        <p:spPr>
          <a:xfrm>
            <a:off x="773150" y="2416098"/>
            <a:ext cx="1033347" cy="14199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5C9583-A7B6-5A2A-0FFF-2D39F17C4356}"/>
              </a:ext>
            </a:extLst>
          </p:cNvPr>
          <p:cNvSpPr/>
          <p:nvPr/>
        </p:nvSpPr>
        <p:spPr>
          <a:xfrm>
            <a:off x="1883344" y="1794128"/>
            <a:ext cx="988194" cy="204189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7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Natural Language Processing Tasks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7AF950B-C3F9-577F-C840-54B09593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57" y="969610"/>
            <a:ext cx="7203085" cy="377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5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Natural Language Processing Domain Adaptation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40BF78-B50B-C361-B0B1-DC93B535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1390" y="969610"/>
            <a:ext cx="7001220" cy="377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2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Demo – Small Language Model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535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Large Language Models (LLMs)</a:t>
            </a:r>
            <a:b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How did they become so much more powerful?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0722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Effort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DE7C3C-93FA-334D-61AC-5D061E4456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8544" y="862667"/>
            <a:ext cx="6006911" cy="400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4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0"/>
            <a:ext cx="3321754" cy="398802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Hardware Improvement and Later Optimizations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2A578A-39F7-BA62-5BF7-D0BAC2C29EFB}"/>
              </a:ext>
            </a:extLst>
          </p:cNvPr>
          <p:cNvSpPr txBox="1"/>
          <p:nvPr/>
        </p:nvSpPr>
        <p:spPr>
          <a:xfrm>
            <a:off x="5533072" y="1460235"/>
            <a:ext cx="33217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FlashAttention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Quantization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Parameter-Efficient Fine Tuning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Low-Rank </a:t>
            </a: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Adapdation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3E88B4-5882-661E-C1DA-8928F0F1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0" y="919145"/>
            <a:ext cx="5324125" cy="40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708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Scale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DE7C3C-93FA-334D-61AC-5D061E445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237" y="969610"/>
            <a:ext cx="6677526" cy="362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Investment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A39109-3966-D3B6-0510-DB694D04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07" y="899876"/>
            <a:ext cx="6085186" cy="40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20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Large Language Models (LLMs)</a:t>
            </a:r>
            <a:b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1600" dirty="0" err="1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ChatGPT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964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Agents in ML and AI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Inflection Point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879EDF2-20C1-C8D5-9D9A-82FBB6B6C864}"/>
              </a:ext>
            </a:extLst>
          </p:cNvPr>
          <p:cNvSpPr txBox="1"/>
          <p:nvPr/>
        </p:nvSpPr>
        <p:spPr>
          <a:xfrm>
            <a:off x="-235388" y="906921"/>
            <a:ext cx="329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buClr>
                <a:schemeClr val="tx1"/>
              </a:buClr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GPT-</a:t>
            </a: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NeoX</a:t>
            </a: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20B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6C1DF-17DA-0CCE-2396-2C16FE57E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50" y="1431307"/>
            <a:ext cx="4217402" cy="1951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071CC3-2FAD-D883-9433-50E8FDB8D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015" y="1438352"/>
            <a:ext cx="4117590" cy="1343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E96293-7122-E5D0-122F-BBA27CE80B98}"/>
              </a:ext>
            </a:extLst>
          </p:cNvPr>
          <p:cNvSpPr txBox="1"/>
          <p:nvPr/>
        </p:nvSpPr>
        <p:spPr>
          <a:xfrm>
            <a:off x="4247850" y="9069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buClr>
                <a:schemeClr val="tx1"/>
              </a:buClr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ChatGPT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06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Inflection Point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C6C1DF-17DA-0CCE-2396-2C16FE57E0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150" y="1407054"/>
            <a:ext cx="3541443" cy="1951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071CC3-2FAD-D883-9433-50E8FDB8D6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90301" y="1407054"/>
            <a:ext cx="2854683" cy="3173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7C974C-D6CD-3F97-2CD9-A07F57ECCF8A}"/>
              </a:ext>
            </a:extLst>
          </p:cNvPr>
          <p:cNvSpPr txBox="1"/>
          <p:nvPr/>
        </p:nvSpPr>
        <p:spPr>
          <a:xfrm>
            <a:off x="-235388" y="906921"/>
            <a:ext cx="329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buClr>
                <a:schemeClr val="tx1"/>
              </a:buClr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GPT-</a:t>
            </a: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NeoX</a:t>
            </a: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20B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1DDC1-2563-7D00-F050-60DB90957F7B}"/>
              </a:ext>
            </a:extLst>
          </p:cNvPr>
          <p:cNvSpPr txBox="1"/>
          <p:nvPr/>
        </p:nvSpPr>
        <p:spPr>
          <a:xfrm>
            <a:off x="4247850" y="9069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buClr>
                <a:schemeClr val="tx1"/>
              </a:buClr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ChatGPT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73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-4011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How, technically?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2F4A41-D339-F393-3666-CA007AFCBD4A}"/>
              </a:ext>
            </a:extLst>
          </p:cNvPr>
          <p:cNvSpPr txBox="1"/>
          <p:nvPr/>
        </p:nvSpPr>
        <p:spPr>
          <a:xfrm>
            <a:off x="214290" y="1223469"/>
            <a:ext cx="4135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Decoder-only architecture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Massive scale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Training on code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Instruction Tuning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highlight>
                <a:srgbClr val="FF00FF"/>
              </a:highlight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Reinforcement learning from human feedback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EF3D8-AE00-00AD-B118-F97CA829B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374" y="969610"/>
            <a:ext cx="2948607" cy="35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Reinforcement learning from human feedback (RLHF)</a:t>
            </a: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DB93D2-EA53-2057-7AEB-8D93ACC30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37" y="899876"/>
            <a:ext cx="7183526" cy="401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0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92766" y="2780272"/>
            <a:ext cx="1997024" cy="242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Multimodal Foundation Models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70804C-4C7D-F497-B05D-D594A7BE308D}"/>
              </a:ext>
            </a:extLst>
          </p:cNvPr>
          <p:cNvSpPr txBox="1"/>
          <p:nvPr/>
        </p:nvSpPr>
        <p:spPr>
          <a:xfrm>
            <a:off x="152434" y="969155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Vision Transformer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Generalized multimodality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Diffusion models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D31C69-1A38-2F5A-9DAB-5C148ED60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985" y="946968"/>
            <a:ext cx="4274581" cy="32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FC03580-D4F6-74AC-44FA-B37A89A5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" y="2829339"/>
            <a:ext cx="4418740" cy="190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193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GPT-4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9B14E7-4868-CA0E-CA15-3CB4BAB2E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50" y="969610"/>
            <a:ext cx="3829515" cy="297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00C257-0A8E-71E4-2F32-8A846637014D}"/>
              </a:ext>
            </a:extLst>
          </p:cNvPr>
          <p:cNvSpPr txBox="1"/>
          <p:nvPr/>
        </p:nvSpPr>
        <p:spPr>
          <a:xfrm>
            <a:off x="4790301" y="1522805"/>
            <a:ext cx="2922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Provides an interface for multiple models, extensions.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The foundation model itself is multimodal: it was trained on text and images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145027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Large Language Models (LLMs)</a:t>
            </a:r>
            <a:b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The Competition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89561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Commercial Competitors to </a:t>
            </a:r>
            <a:r>
              <a:rPr lang="en" sz="1600" dirty="0" err="1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OpenAI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D6461C-440C-978C-12C0-A7DD86D7BAD3}"/>
              </a:ext>
            </a:extLst>
          </p:cNvPr>
          <p:cNvSpPr txBox="1"/>
          <p:nvPr/>
        </p:nvSpPr>
        <p:spPr>
          <a:xfrm>
            <a:off x="0" y="1488427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Anthropic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Cohere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Google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Mistral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2AAEE-9942-1FB4-F67D-E2378AAB1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0" y="1040701"/>
            <a:ext cx="6510130" cy="3601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C8474-B566-5886-7651-7FAB9361EB89}"/>
              </a:ext>
            </a:extLst>
          </p:cNvPr>
          <p:cNvSpPr txBox="1"/>
          <p:nvPr/>
        </p:nvSpPr>
        <p:spPr>
          <a:xfrm>
            <a:off x="8195587" y="3882644"/>
            <a:ext cx="56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786444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Open-Source* Competitors to </a:t>
            </a:r>
            <a:r>
              <a:rPr lang="en" sz="1600" dirty="0" err="1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OpenAI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ED7E3B-BA25-83AE-FD3E-71A0D828F75D}"/>
              </a:ext>
            </a:extLst>
          </p:cNvPr>
          <p:cNvSpPr txBox="1"/>
          <p:nvPr/>
        </p:nvSpPr>
        <p:spPr>
          <a:xfrm>
            <a:off x="179313" y="1519575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Meta / Llama2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Google / Gemma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Microsoft / Phi2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Mistral / </a:t>
            </a: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Mixtral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45D9B-3BA2-B5A9-402D-60B36B6A0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851" y="2240446"/>
            <a:ext cx="3867207" cy="2571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E9E43-2C29-6C70-3862-CFE04144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678" y="923582"/>
            <a:ext cx="2978712" cy="2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7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LLM Agents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076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Robotics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group of robots in a room with computers and monitors&#10;&#10;Description automatically generated">
            <a:extLst>
              <a:ext uri="{FF2B5EF4-FFF2-40B4-BE49-F238E27FC236}">
                <a16:creationId xmlns:a16="http://schemas.microsoft.com/office/drawing/2014/main" id="{DEB95960-69BC-DB66-CDB6-A2B38B07D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" y="899876"/>
            <a:ext cx="4022863" cy="4022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3CE78-BE91-F976-3735-964A189B2416}"/>
              </a:ext>
            </a:extLst>
          </p:cNvPr>
          <p:cNvSpPr txBox="1"/>
          <p:nvPr/>
        </p:nvSpPr>
        <p:spPr>
          <a:xfrm>
            <a:off x="4989804" y="1833086"/>
            <a:ext cx="37305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Physically Embodied Agents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Physical Sensors and Actuators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Real-Time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509841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9;p49">
            <a:extLst>
              <a:ext uri="{FF2B5EF4-FFF2-40B4-BE49-F238E27FC236}">
                <a16:creationId xmlns:a16="http://schemas.microsoft.com/office/drawing/2014/main" id="{C9EEC74A-2C21-5156-FEE4-B18C486ABA6B}"/>
              </a:ext>
            </a:extLst>
          </p:cNvPr>
          <p:cNvSpPr txBox="1"/>
          <p:nvPr/>
        </p:nvSpPr>
        <p:spPr>
          <a:xfrm>
            <a:off x="214290" y="1013652"/>
            <a:ext cx="5412018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Zero Shot vs. Few Shot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Retrieval Augmented Generation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Chain of Thought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ReAct</a:t>
            </a: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Tree of Thought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LLM Evaluators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Many, many more.</a:t>
            </a:r>
          </a:p>
        </p:txBody>
      </p:sp>
      <p:sp>
        <p:nvSpPr>
          <p:cNvPr id="7" name="Google Shape;304;p51">
            <a:extLst>
              <a:ext uri="{FF2B5EF4-FFF2-40B4-BE49-F238E27FC236}">
                <a16:creationId xmlns:a16="http://schemas.microsoft.com/office/drawing/2014/main" id="{915BA733-93E2-977C-0A3C-D9C4E6C2812D}"/>
              </a:ext>
            </a:extLst>
          </p:cNvPr>
          <p:cNvSpPr txBox="1">
            <a:spLocks/>
          </p:cNvSpPr>
          <p:nvPr/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LLM Agent Concepts and Abstractions</a:t>
            </a:r>
          </a:p>
        </p:txBody>
      </p:sp>
    </p:spTree>
    <p:extLst>
      <p:ext uri="{BB962C8B-B14F-4D97-AF65-F5344CB8AC3E}">
        <p14:creationId xmlns:p14="http://schemas.microsoft.com/office/powerpoint/2010/main" val="395206836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04;p51">
            <a:extLst>
              <a:ext uri="{FF2B5EF4-FFF2-40B4-BE49-F238E27FC236}">
                <a16:creationId xmlns:a16="http://schemas.microsoft.com/office/drawing/2014/main" id="{915BA733-93E2-977C-0A3C-D9C4E6C2812D}"/>
              </a:ext>
            </a:extLst>
          </p:cNvPr>
          <p:cNvSpPr txBox="1">
            <a:spLocks/>
          </p:cNvSpPr>
          <p:nvPr/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Retrieval Augmented Generation (RAG)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71E4A-57EC-B3E9-48FA-8F78DA808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83257"/>
            <a:ext cx="7772400" cy="31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24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04;p51">
            <a:extLst>
              <a:ext uri="{FF2B5EF4-FFF2-40B4-BE49-F238E27FC236}">
                <a16:creationId xmlns:a16="http://schemas.microsoft.com/office/drawing/2014/main" id="{915BA733-93E2-977C-0A3C-D9C4E6C2812D}"/>
              </a:ext>
            </a:extLst>
          </p:cNvPr>
          <p:cNvSpPr txBox="1">
            <a:spLocks/>
          </p:cNvSpPr>
          <p:nvPr/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Framework Highlight: </a:t>
            </a:r>
            <a:r>
              <a:rPr lang="en-CA" sz="1600" dirty="0" err="1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LlamaIndex</a:t>
            </a:r>
            <a:endParaRPr lang="en-CA"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698C0-C9AD-8066-6EB0-3097E4150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970" y="968423"/>
            <a:ext cx="4446059" cy="389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7570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04;p51">
            <a:extLst>
              <a:ext uri="{FF2B5EF4-FFF2-40B4-BE49-F238E27FC236}">
                <a16:creationId xmlns:a16="http://schemas.microsoft.com/office/drawing/2014/main" id="{915BA733-93E2-977C-0A3C-D9C4E6C2812D}"/>
              </a:ext>
            </a:extLst>
          </p:cNvPr>
          <p:cNvSpPr txBox="1">
            <a:spLocks/>
          </p:cNvSpPr>
          <p:nvPr/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Chain of Thought, Tree of Thoughts Prompting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97194-E8AF-F693-0F30-2179F968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00" y="969610"/>
            <a:ext cx="7772400" cy="39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8035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What Is An LLM Agent? 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AE904E-2C80-2820-4994-3443B54B1C45}"/>
              </a:ext>
            </a:extLst>
          </p:cNvPr>
          <p:cNvSpPr txBox="1"/>
          <p:nvPr/>
        </p:nvSpPr>
        <p:spPr>
          <a:xfrm>
            <a:off x="99366" y="1527871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LLMs + Specialized Prompts + External Tools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Fine-Tuned Agents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Multiple Agents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DD4896-5739-C2CA-61C4-09E3617A1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800" y="836850"/>
            <a:ext cx="3688225" cy="41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447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Frameworks, Frameworks, Frameworks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A7545B-2005-3DEA-A9A0-F59B6B53C790}"/>
              </a:ext>
            </a:extLst>
          </p:cNvPr>
          <p:cNvSpPr txBox="1"/>
          <p:nvPr/>
        </p:nvSpPr>
        <p:spPr>
          <a:xfrm>
            <a:off x="218301" y="969610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GPTs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LangChain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AutoGPT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TaskWeaver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HuggingGPT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DSPy</a:t>
            </a:r>
            <a:endParaRPr lang="en-CA" sz="1800" kern="100" dirty="0">
              <a:solidFill>
                <a:schemeClr val="tx1"/>
              </a:solidFill>
              <a:highlight>
                <a:srgbClr val="FF00FF"/>
              </a:highlight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highlight>
                <a:srgbClr val="FF00FF"/>
              </a:highlight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Council</a:t>
            </a:r>
          </a:p>
        </p:txBody>
      </p:sp>
    </p:spTree>
    <p:extLst>
      <p:ext uri="{BB962C8B-B14F-4D97-AF65-F5344CB8AC3E}">
        <p14:creationId xmlns:p14="http://schemas.microsoft.com/office/powerpoint/2010/main" val="415216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Framework Highlight: </a:t>
            </a:r>
            <a:r>
              <a:rPr lang="en" sz="1600" dirty="0" err="1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ChainML</a:t>
            </a: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 Council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engine flow">
            <a:extLst>
              <a:ext uri="{FF2B5EF4-FFF2-40B4-BE49-F238E27FC236}">
                <a16:creationId xmlns:a16="http://schemas.microsoft.com/office/drawing/2014/main" id="{96CFFFFE-3789-B385-0456-5707A615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54" y="899876"/>
            <a:ext cx="6946292" cy="390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47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Framework Highlight: </a:t>
            </a:r>
            <a:r>
              <a:rPr lang="en" sz="1600" dirty="0" err="1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DSPy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EFE9FBA-5103-0FC7-827E-EC20E9C71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00720"/>
            <a:ext cx="7772400" cy="29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Multiagent AI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9;p49">
            <a:extLst>
              <a:ext uri="{FF2B5EF4-FFF2-40B4-BE49-F238E27FC236}">
                <a16:creationId xmlns:a16="http://schemas.microsoft.com/office/drawing/2014/main" id="{460E8999-474D-FBCC-C96D-0F76B1FA1D9A}"/>
              </a:ext>
            </a:extLst>
          </p:cNvPr>
          <p:cNvSpPr txBox="1"/>
          <p:nvPr/>
        </p:nvSpPr>
        <p:spPr>
          <a:xfrm>
            <a:off x="214290" y="1142668"/>
            <a:ext cx="2978615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Generative Agents</a:t>
            </a:r>
          </a:p>
          <a:p>
            <a:pPr marL="7429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Concordia</a:t>
            </a:r>
          </a:p>
          <a:p>
            <a:pPr marL="7429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ChainML</a:t>
            </a: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/ Council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4E502-D830-874A-F158-EAC647A18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491" y="969610"/>
            <a:ext cx="5615959" cy="230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7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Reinforcement Learning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group of robots in a room with computers and monitors&#10;&#10;Description automatically generated">
            <a:extLst>
              <a:ext uri="{FF2B5EF4-FFF2-40B4-BE49-F238E27FC236}">
                <a16:creationId xmlns:a16="http://schemas.microsoft.com/office/drawing/2014/main" id="{D1C02558-21ED-FDA2-A61C-C7B882DB6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" y="899876"/>
            <a:ext cx="4022863" cy="4022863"/>
          </a:xfrm>
          <a:prstGeom prst="rect">
            <a:avLst/>
          </a:prstGeom>
        </p:spPr>
      </p:pic>
      <p:pic>
        <p:nvPicPr>
          <p:cNvPr id="6" name="Picture 5" descr="A robot sitting in front of a game console&#10;&#10;Description automatically generated">
            <a:extLst>
              <a:ext uri="{FF2B5EF4-FFF2-40B4-BE49-F238E27FC236}">
                <a16:creationId xmlns:a16="http://schemas.microsoft.com/office/drawing/2014/main" id="{B83E9D86-246D-5514-B24B-80DC4253F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3" y="899876"/>
            <a:ext cx="4022863" cy="4022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C6D65-E068-FF14-033A-2A382F170301}"/>
              </a:ext>
            </a:extLst>
          </p:cNvPr>
          <p:cNvSpPr txBox="1"/>
          <p:nvPr/>
        </p:nvSpPr>
        <p:spPr>
          <a:xfrm>
            <a:off x="4845292" y="1384308"/>
            <a:ext cx="4022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Goal is often to train agents to act in software environments.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Rich research literature in RL + games.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Through RL is also useful to develop models / algorithms for robots, too.</a:t>
            </a:r>
          </a:p>
        </p:txBody>
      </p:sp>
    </p:spTree>
    <p:extLst>
      <p:ext uri="{BB962C8B-B14F-4D97-AF65-F5344CB8AC3E}">
        <p14:creationId xmlns:p14="http://schemas.microsoft.com/office/powerpoint/2010/main" val="391648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Multiagent Reinforcement Learning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robot sitting in front of a game console&#10;&#10;Description automatically generated">
            <a:extLst>
              <a:ext uri="{FF2B5EF4-FFF2-40B4-BE49-F238E27FC236}">
                <a16:creationId xmlns:a16="http://schemas.microsoft.com/office/drawing/2014/main" id="{0D17144B-9E66-824D-1A5F-0B2CF37F2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" y="899876"/>
            <a:ext cx="4022863" cy="4022863"/>
          </a:xfrm>
          <a:prstGeom prst="rect">
            <a:avLst/>
          </a:prstGeom>
        </p:spPr>
      </p:pic>
      <p:pic>
        <p:nvPicPr>
          <p:cNvPr id="4" name="Picture 3" descr="A computer game with robots running&#10;&#10;Description automatically generated with medium confidence">
            <a:extLst>
              <a:ext uri="{FF2B5EF4-FFF2-40B4-BE49-F238E27FC236}">
                <a16:creationId xmlns:a16="http://schemas.microsoft.com/office/drawing/2014/main" id="{A1BA9BEC-70E6-4511-9E17-D5A9FCCA1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3" y="899876"/>
            <a:ext cx="4022863" cy="4022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95683-5668-7BAA-DADD-FA6DD95254B9}"/>
              </a:ext>
            </a:extLst>
          </p:cNvPr>
          <p:cNvSpPr txBox="1"/>
          <p:nvPr/>
        </p:nvSpPr>
        <p:spPr>
          <a:xfrm>
            <a:off x="5111300" y="1556087"/>
            <a:ext cx="3526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Training multiple agents simultaneously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Cooperative, competitive AI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From individual ‘policies’ to collective, group </a:t>
            </a:r>
            <a:r>
              <a:rPr lang="en-US" sz="1800" dirty="0" err="1">
                <a:solidFill>
                  <a:schemeClr val="tx1"/>
                </a:solidFill>
              </a:rPr>
              <a:t>behaviour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6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Large Language Models (LLMs)</a:t>
            </a:r>
            <a:b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Transformers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5156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Convolutional Neural Networks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BCBCEF-A413-D9B2-B8ED-81DEECEAA518}"/>
              </a:ext>
            </a:extLst>
          </p:cNvPr>
          <p:cNvSpPr txBox="1"/>
          <p:nvPr/>
        </p:nvSpPr>
        <p:spPr>
          <a:xfrm>
            <a:off x="5223502" y="1208829"/>
            <a:ext cx="3491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Stacks of ‘filters’ that learn to recognize patterns and features in images at various scales.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Inductive bias for local pattern detection.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Gave rise to massive progress in computer vision.</a:t>
            </a:r>
          </a:p>
          <a:p>
            <a:endParaRPr lang="en-US" sz="1800" dirty="0"/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C3F0CE07-00D9-1466-5C03-DAD73CFF1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0" y="1694397"/>
            <a:ext cx="4724928" cy="14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08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Recurrent Neural Networks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DD516B-EA9B-782F-FC5D-D54AD479DCFF}"/>
              </a:ext>
            </a:extLst>
          </p:cNvPr>
          <p:cNvSpPr txBox="1"/>
          <p:nvPr/>
        </p:nvSpPr>
        <p:spPr>
          <a:xfrm>
            <a:off x="5189360" y="969610"/>
            <a:ext cx="35260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Many problem domains have a natural temporal component. 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The human brain is highly recurrent.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Before Transformers, various recurrent neural network models were applied to natural language tasks.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Downsides: RNNs can be difficult and slow to train. 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110EE-2C35-898B-489C-FE14F56A3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50" y="990317"/>
            <a:ext cx="4767068" cy="347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(Self) Attention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D809FE-16EA-EB01-AB28-502EE4A35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8" y="944955"/>
            <a:ext cx="4089082" cy="386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8EA355-41B4-1A82-7A72-A771CFE5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68" y="985069"/>
            <a:ext cx="22479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530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ainML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3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4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652</Words>
  <Application>Microsoft Macintosh PowerPoint</Application>
  <PresentationFormat>On-screen Show (16:9)</PresentationFormat>
  <Paragraphs>158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Libre Baskerville</vt:lpstr>
      <vt:lpstr>Inter</vt:lpstr>
      <vt:lpstr>Roboto Light</vt:lpstr>
      <vt:lpstr>Courier New</vt:lpstr>
      <vt:lpstr>Inter Light</vt:lpstr>
      <vt:lpstr>Inter Medium</vt:lpstr>
      <vt:lpstr>Arial</vt:lpstr>
      <vt:lpstr>Roboto Black</vt:lpstr>
      <vt:lpstr>Roboto</vt:lpstr>
      <vt:lpstr>Roboto Mono</vt:lpstr>
      <vt:lpstr>Google Sans</vt:lpstr>
      <vt:lpstr>Simple Light</vt:lpstr>
      <vt:lpstr>ChainML</vt:lpstr>
      <vt:lpstr>PowerPoint Presentation</vt:lpstr>
      <vt:lpstr>Agents in ML and AI</vt:lpstr>
      <vt:lpstr>Robotics</vt:lpstr>
      <vt:lpstr>Reinforcement Learning</vt:lpstr>
      <vt:lpstr>Multiagent Reinforcement Learning</vt:lpstr>
      <vt:lpstr>Large Language Models (LLMs) Transformers</vt:lpstr>
      <vt:lpstr>Convolutional Neural Networks</vt:lpstr>
      <vt:lpstr>Recurrent Neural Networks</vt:lpstr>
      <vt:lpstr>(Self) Attention</vt:lpstr>
      <vt:lpstr>Transformer Architecture</vt:lpstr>
      <vt:lpstr>Natural Language Processing Tasks</vt:lpstr>
      <vt:lpstr>Natural Language Processing Domain Adaptation</vt:lpstr>
      <vt:lpstr>Demo – Small Language Model</vt:lpstr>
      <vt:lpstr>Large Language Models (LLMs) How did they become so much more powerful?</vt:lpstr>
      <vt:lpstr>Research Effort</vt:lpstr>
      <vt:lpstr>Hardware Improvement and Later Optimizations</vt:lpstr>
      <vt:lpstr>Scale</vt:lpstr>
      <vt:lpstr>Investment</vt:lpstr>
      <vt:lpstr>Large Language Models (LLMs) ChatGPT</vt:lpstr>
      <vt:lpstr>Inflection Point</vt:lpstr>
      <vt:lpstr>Inflection Point</vt:lpstr>
      <vt:lpstr>How, technically?</vt:lpstr>
      <vt:lpstr>Reinforcement learning from human feedback (RLHF)</vt:lpstr>
      <vt:lpstr>Multimodal Foundation Models</vt:lpstr>
      <vt:lpstr>GPT-4</vt:lpstr>
      <vt:lpstr>Large Language Models (LLMs) The Competition</vt:lpstr>
      <vt:lpstr>Commercial Competitors to OpenAI</vt:lpstr>
      <vt:lpstr>Open-Source* Competitors to OpenAI</vt:lpstr>
      <vt:lpstr>LLM Agents</vt:lpstr>
      <vt:lpstr>PowerPoint Presentation</vt:lpstr>
      <vt:lpstr>PowerPoint Presentation</vt:lpstr>
      <vt:lpstr>PowerPoint Presentation</vt:lpstr>
      <vt:lpstr>PowerPoint Presentation</vt:lpstr>
      <vt:lpstr>What Is An LLM Agent? </vt:lpstr>
      <vt:lpstr>Frameworks, Frameworks, Frameworks</vt:lpstr>
      <vt:lpstr>Framework Highlight: ChainML Council</vt:lpstr>
      <vt:lpstr>Framework Highlight: DSPy</vt:lpstr>
      <vt:lpstr>Multiagent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Ethan Jackson</cp:lastModifiedBy>
  <cp:revision>5</cp:revision>
  <dcterms:modified xsi:type="dcterms:W3CDTF">2024-03-13T15:57:51Z</dcterms:modified>
</cp:coreProperties>
</file>